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43">
          <p15:clr>
            <a:srgbClr val="A4A3A4"/>
          </p15:clr>
        </p15:guide>
        <p15:guide id="2" orient="horz" pos="3274">
          <p15:clr>
            <a:srgbClr val="A4A3A4"/>
          </p15:clr>
        </p15:guide>
        <p15:guide id="3" pos="317">
          <p15:clr>
            <a:srgbClr val="A4A3A4"/>
          </p15:clr>
        </p15:guide>
        <p15:guide id="4" orient="horz" pos="575">
          <p15:clr>
            <a:srgbClr val="A4A3A4"/>
          </p15:clr>
        </p15:guide>
        <p15:guide id="5" orient="horz" pos="303">
          <p15:clr>
            <a:srgbClr val="A4A3A4"/>
          </p15:clr>
        </p15:guide>
        <p15:guide id="6" pos="2880">
          <p15:clr>
            <a:srgbClr val="A4A3A4"/>
          </p15:clr>
        </p15:guide>
        <p15:guide id="7" pos="3039">
          <p15:clr>
            <a:srgbClr val="A4A3A4"/>
          </p15:clr>
        </p15:guide>
        <p15:guide id="8" orient="horz" pos="961">
          <p15:clr>
            <a:srgbClr val="A4A3A4"/>
          </p15:clr>
        </p15:guide>
        <p15:guide id="9" pos="2744">
          <p15:clr>
            <a:srgbClr val="A4A3A4"/>
          </p15:clr>
        </p15:guide>
        <p15:guide id="10" pos="544">
          <p15:clr>
            <a:srgbClr val="A4A3A4"/>
          </p15:clr>
        </p15:guide>
        <p15:guide id="11" orient="horz" pos="3138">
          <p15:clr>
            <a:srgbClr val="A4A3A4"/>
          </p15:clr>
        </p15:guide>
        <p15:guide id="12" orient="horz" pos="3025">
          <p15:clr>
            <a:srgbClr val="A4A3A4"/>
          </p15:clr>
        </p15:guide>
        <p15:guide id="13" pos="1927">
          <p15:clr>
            <a:srgbClr val="A4A3A4"/>
          </p15:clr>
        </p15:guide>
        <p15:guide id="14" pos="1678">
          <p15:clr>
            <a:srgbClr val="A4A3A4"/>
          </p15:clr>
        </p15:guide>
        <p15:guide id="15" pos="4468">
          <p15:clr>
            <a:srgbClr val="A4A3A4"/>
          </p15:clr>
        </p15:guide>
        <p15:guide id="16" pos="1292">
          <p15:clr>
            <a:srgbClr val="A4A3A4"/>
          </p15:clr>
        </p15:guide>
        <p15:guide id="17" orient="horz" pos="2390">
          <p15:clr>
            <a:srgbClr val="A4A3A4"/>
          </p15:clr>
        </p15:guide>
        <p15:guide id="18" orient="horz" pos="711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k+GImEot0jZdM1teSClx4lsj5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43"/>
        <p:guide pos="3274" orient="horz"/>
        <p:guide pos="317"/>
        <p:guide pos="575" orient="horz"/>
        <p:guide pos="303" orient="horz"/>
        <p:guide pos="2880"/>
        <p:guide pos="3039"/>
        <p:guide pos="961" orient="horz"/>
        <p:guide pos="2744"/>
        <p:guide pos="544"/>
        <p:guide pos="3138" orient="horz"/>
        <p:guide pos="3025" orient="horz"/>
        <p:guide pos="1927"/>
        <p:guide pos="1678"/>
        <p:guide pos="4468"/>
        <p:guide pos="1292"/>
        <p:guide pos="2390" orient="horz"/>
        <p:guide pos="71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menteesmaravillosa.com/6-tecnicas-de-motivacion-laboral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busca desarrollar el máximo potencial de los miembros de su equipo, generando compromiso en cada uno de ellos.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Es cuando el líder, escucha es su equipo y  permite que ellos den solución a la dificultad, establece plazos y trabajo y acompaña en su ejecución del mismo. </a:t>
            </a:r>
            <a:endParaRPr/>
          </a:p>
        </p:txBody>
      </p:sp>
      <p:sp>
        <p:nvSpPr>
          <p:cNvPr id="103" name="Google Shape;1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Ejemplo: los colaboradores no tienen opinión en el proceso de toma de decisiones y todas las órdenes de la gerencia deben seguirse sin cuestionarlas.</a:t>
            </a:r>
            <a:endParaRPr/>
          </a:p>
        </p:txBody>
      </p:sp>
      <p:sp>
        <p:nvSpPr>
          <p:cNvPr id="127" name="Google Shape;1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Ejemplo: los colaboradores son parte del proceso táctico, decantando plan de trabajo sobre los objetivos diseñados por las gerencias. </a:t>
            </a:r>
            <a:endParaRPr/>
          </a:p>
        </p:txBody>
      </p:sp>
      <p:sp>
        <p:nvSpPr>
          <p:cNvPr id="135" name="Google Shape;13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Ejemplo: un área de investigación y desarrollo, marketing, o también en equipo que trabaja en proyectos de innovación. </a:t>
            </a:r>
            <a:endParaRPr/>
          </a:p>
        </p:txBody>
      </p:sp>
      <p:sp>
        <p:nvSpPr>
          <p:cNvPr id="143" name="Google Shape;14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Nota: Que los alumnos puedan identificar qué tipo de líder se encuentra en el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En el video se muestra diversas características de estilos de liderazgos enfocadas a las diversas personas con las que interactúa para sacar adelante el proyecto</a:t>
            </a:r>
            <a:endParaRPr/>
          </a:p>
        </p:txBody>
      </p:sp>
      <p:sp>
        <p:nvSpPr>
          <p:cNvPr id="151" name="Google Shape;15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Impone ritmos de trabajo frenéticos y exige cumplimientos inmediatos sin prestar atención al bienestar y la motivación de sus colaboradores.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un líder coercitivo es efectivo en situaciones de crisis EJEMPLO: Un incendio.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el liderazgo democrático suele utilizarse cuando el equipo de trabajo es multidisciplinario y, por lo tanto, es necesario conjugar las diferentes disciplinas para sacar adelante los proyectos.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promueve la participación, donde los colaboradores participan en la toma de decisiones.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EJEMPLO: </a:t>
            </a: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líder de una PYME que se dedica a la fabricación de productos metalúrgicos permite que los empleados de la fábrica tengan participación y opinión en las reuniones sobre nuevos productos a lanzar.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63" name="Google Shape;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La principal dificultad que encuentra este tipo de líderes surge cuando la falta de disciplina y de organización es muy grande. También cuando se desata una ola de conflictos, porque la implicación emocional de las personas sumergidos en ellos será mucho mayor.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Cuando un jefe se acerca a los miembros del equipo para motivarlos por los nuevos retos que se enfrentan el próximo trimestre y les comenta sobre los beneficios que podrían tener durante el avance de los resultados.</a:t>
            </a:r>
            <a:endParaRPr/>
          </a:p>
        </p:txBody>
      </p:sp>
      <p:sp>
        <p:nvSpPr>
          <p:cNvPr id="73" name="Google Shape;7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La principal ventaja de este tipo de liderazgo es que todo el mundo tiene claro hacia dónde se dirige el equipo, por lo que la </a:t>
            </a:r>
            <a:r>
              <a:rPr b="1" i="0" lang="es-PE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motivación</a:t>
            </a: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está más presente.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Es aquel que comparte los objetivos del área a su equipo y se enfoca a los recursos que tiene para llegar a ellos</a:t>
            </a:r>
            <a:endParaRPr/>
          </a:p>
        </p:txBody>
      </p:sp>
      <p:sp>
        <p:nvSpPr>
          <p:cNvPr id="83" name="Google Shape;8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Nota: Este tipo de liderazgo es especialmente efectivo cuando el líder es un experto y debe de enseñar a su equipo el conocimiento técnico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Cuando un miembro del equipo está con una traba técnica en su día a día y el jefe (líder timonel), se acerca a el y le ayuda con la solución técnica del problema. </a:t>
            </a:r>
            <a:endParaRPr/>
          </a:p>
        </p:txBody>
      </p:sp>
      <p:sp>
        <p:nvSpPr>
          <p:cNvPr id="93" name="Google Shape;9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Centrada">
  <p:cSld name="Subtema - 1 Imagen Centra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11" name="Google Shape;11;p19"/>
            <p:cNvSpPr txBox="1"/>
            <p:nvPr/>
          </p:nvSpPr>
          <p:spPr>
            <a:xfrm>
              <a:off x="944054" y="5343295"/>
              <a:ext cx="181011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00"/>
                <a:buFont typeface="Calibri"/>
                <a:buNone/>
              </a:pPr>
              <a:r>
                <a:rPr b="0" i="0" lang="es-PE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DIRECCIÓN DE PERSONAS  •  SESIÓN 03</a:t>
              </a:r>
              <a:endPara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7361516" y="5371562"/>
              <a:ext cx="1386918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s-PE" sz="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ISIL. Todos los derechos reservados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19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495300" y="5322472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pc8Mwmeeuo4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sicologiaymente.com/organizaciones/estilos-liderazgo-lew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br.org/2000/03/leadership-that-gets-results" TargetMode="External"/><Relationship Id="rId4" Type="http://schemas.openxmlformats.org/officeDocument/2006/relationships/hyperlink" Target="https://hbr.org/2000/03/leadership-that-gets-results" TargetMode="External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3175138" y="3008050"/>
            <a:ext cx="5500550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1"/>
          <p:cNvCxnSpPr/>
          <p:nvPr/>
        </p:nvCxnSpPr>
        <p:spPr>
          <a:xfrm>
            <a:off x="3044504" y="1710303"/>
            <a:ext cx="0" cy="774883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1"/>
          <p:cNvSpPr txBox="1"/>
          <p:nvPr/>
        </p:nvSpPr>
        <p:spPr>
          <a:xfrm>
            <a:off x="2045305" y="1802569"/>
            <a:ext cx="96425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s-PE" sz="5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2096830" y="1674447"/>
            <a:ext cx="873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3175729" y="1679823"/>
            <a:ext cx="3875311" cy="945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PE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TIPOS Y ESTILOS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PE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LIDERAZGO</a:t>
            </a:r>
            <a:endParaRPr b="1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/>
        </p:nvSpPr>
        <p:spPr>
          <a:xfrm>
            <a:off x="512024" y="1529763"/>
            <a:ext cx="3844075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6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COACH</a:t>
            </a:r>
            <a:b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  líderes, es fundamental ayudar a los miembros del equipo a encontrar sus puntos débiles y fuertes, con la finalidad de trabajar en ello.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25905" r="0" t="0"/>
          <a:stretch/>
        </p:blipFill>
        <p:spPr>
          <a:xfrm>
            <a:off x="4824413" y="1535748"/>
            <a:ext cx="3816350" cy="34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5554595" y="4509175"/>
            <a:ext cx="2355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FFD767"/>
                </a:solidFill>
                <a:latin typeface="Arial"/>
                <a:ea typeface="Arial"/>
                <a:cs typeface="Arial"/>
                <a:sym typeface="Arial"/>
              </a:rPr>
              <a:t>“Prueba esto”</a:t>
            </a:r>
            <a:endParaRPr b="0" i="0" sz="2400" u="none" cap="none" strike="noStrike">
              <a:solidFill>
                <a:srgbClr val="FFD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"/>
          <p:cNvSpPr/>
          <p:nvPr/>
        </p:nvSpPr>
        <p:spPr>
          <a:xfrm rot="-612536">
            <a:off x="1452880" y="3647441"/>
            <a:ext cx="2225040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prioridad al feedback y al apoyo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/>
        </p:nvSpPr>
        <p:spPr>
          <a:xfrm>
            <a:off x="512025" y="970963"/>
            <a:ext cx="380756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estilos específicos que mencionaremos a continuación son de la teoría trabajada por Kurt Lewin en 1939.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79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tres estilos básicos que un líder emplea para que se realice el trabajo.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Kurt Lewin&quot;" id="123" name="Google Shape;1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572" y="922973"/>
            <a:ext cx="3268339" cy="42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/>
        </p:nvSpPr>
        <p:spPr>
          <a:xfrm>
            <a:off x="512025" y="970963"/>
            <a:ext cx="3807564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AUTORITARIO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cuando el líder tiene control sobre todas las acciones del equipo de trabajo.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79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Hay una línea clara entre la gerencia y los colaboradores y el flujo de comunicación en gran medida es de arriba hacia abajo, sin retorno de diálogo.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573" y="922973"/>
            <a:ext cx="3806190" cy="380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/>
        </p:nvSpPr>
        <p:spPr>
          <a:xfrm>
            <a:off x="512025" y="970963"/>
            <a:ext cx="3807564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PARTICIPATIVO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65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estilo, todavía hay una marcada línea de diferencia entre los empleados y los empleadores, pero se alienta a los empleados a que hagan sugerencias y tomen una parte activa en el proceso de toma de decisiones.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0" l="20799" r="0" t="0"/>
          <a:stretch/>
        </p:blipFill>
        <p:spPr>
          <a:xfrm>
            <a:off x="4838668" y="912812"/>
            <a:ext cx="3802096" cy="320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512025" y="970963"/>
            <a:ext cx="3807564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LAISSEZ-FAIRE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español esta expresión significa: Dejar hacer.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sonar bien, pero con mucha frecuencia lleva a una situación caótica. Esto sólo se implementa en un grupo que muestra buena dinámica de equipo, está altamente motivado y necesita su espacio creativo.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3916" y="922973"/>
            <a:ext cx="3806847" cy="2683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3201210" y="4462160"/>
            <a:ext cx="27415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“¿QUÉ ESTILO DE LÍDER SOY?”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2286000" y="475380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https://www.youtube.com/watch?v=pc8Mwmeeuo4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257" y="525545"/>
            <a:ext cx="5771992" cy="38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5">
            <a:alphaModFix/>
          </a:blip>
          <a:srcRect b="22043" l="3901" r="8292" t="0"/>
          <a:stretch/>
        </p:blipFill>
        <p:spPr>
          <a:xfrm>
            <a:off x="2051050" y="1128713"/>
            <a:ext cx="5041900" cy="26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304789" y="965680"/>
            <a:ext cx="6370899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estilos de liderazgo se deben aplicar dependiendo de estos factores: el tipo de equipo, el tipo de trabajo y los objetivos que se esperan.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tipos de liderazgo están muy relacionados con los rasgos de personalidad. Por ello debemos dirigir nuestras cualidades de liderazgo a un modelo en particular para madurar esos atributos en nosotros y que se vean con rasgos naturales. 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511154" y="331345"/>
            <a:ext cx="19458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503239" y="624780"/>
            <a:ext cx="78819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s-P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Figueroba  (2019) por Psicología y mente - Kurt Lewin: Estilos de Liderazgo (1939) - </a:t>
            </a:r>
            <a:r>
              <a:rPr b="0" i="0" lang="es-PE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https://psicologiaymente.com/organizaciones/estilos-liderazgo-lewin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511154" y="331345"/>
            <a:ext cx="19458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 txBox="1"/>
          <p:nvPr/>
        </p:nvSpPr>
        <p:spPr>
          <a:xfrm>
            <a:off x="512024" y="970963"/>
            <a:ext cx="771953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 qué tipos de liderazgo suelen manifestar algunos profesionales y así poder seleccionar cuál es el tipo que deseas desarrollar.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Identificarás los estilos y manifestaciones de liderazgo, con la finalidad de poder entender la escala evolutiva que la experiencia y la situación forman en los rasgos del líder. 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/>
        </p:nvSpPr>
        <p:spPr>
          <a:xfrm>
            <a:off x="512025" y="970963"/>
            <a:ext cx="3807564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GOLEMAN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tipos de liderazgo según Daniel Goleman no son incompatibles. Por el contrario, los mejores líderes son capaces de coger elementos de cada uno de ellos para adaptarse a las demandas del momento; ya que estos estilos son situacionales.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nos lleva a pensar que, no existen estilos correctos e incorrectos, es más bien una cuestión de saber cuál encaja mejor.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79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54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artículo Leadership That Gets Results (revista HBR marzo-abril 2000) - </a:t>
            </a:r>
            <a:r>
              <a:rPr b="0" i="0" lang="es-PE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https://hbr.org/2000/03/leadership-that-gets-results</a:t>
            </a:r>
            <a:br>
              <a:rPr b="0" i="0" lang="es-PE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 b="0" l="28365" r="21534" t="0"/>
          <a:stretch/>
        </p:blipFill>
        <p:spPr>
          <a:xfrm>
            <a:off x="4824413" y="912813"/>
            <a:ext cx="3816350" cy="428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/>
        </p:nvSpPr>
        <p:spPr>
          <a:xfrm>
            <a:off x="512024" y="1529763"/>
            <a:ext cx="3844075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COERCITIVO O AUTORITARIO</a:t>
            </a:r>
            <a:b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líderes que siguen este modelo intentan que permanezca la disciplina, por encima de cualquier otro valor. Para ello, normalmente emplean instrucciones cortas, concretas y precisas.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413" y="1545908"/>
            <a:ext cx="3816350" cy="286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5262880" y="4346615"/>
            <a:ext cx="30378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“¡Haz lo que te digo!”</a:t>
            </a: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 rot="-612536">
            <a:off x="1452880" y="3647441"/>
            <a:ext cx="2225040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Supervisa de cerca las acciones de sus colaboradores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/>
        </p:nvSpPr>
        <p:spPr>
          <a:xfrm>
            <a:off x="512024" y="1529763"/>
            <a:ext cx="38440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2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DEMOCRÁTICO</a:t>
            </a:r>
            <a:b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  líderes, es necesario tener en cuenta las opiniones de todo el grupo a la hora de tomar una decisión.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456" y="1535748"/>
            <a:ext cx="3792307" cy="25180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5287850" y="4346625"/>
            <a:ext cx="30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“¿Qué opinas tú?”</a:t>
            </a:r>
            <a:endParaRPr b="0" i="0" sz="24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 rot="-612536">
            <a:off x="1366085" y="3655194"/>
            <a:ext cx="2312527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E36C09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Mantiene reuniones con su equipo durante los procesos de decisión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/>
        </p:nvSpPr>
        <p:spPr>
          <a:xfrm>
            <a:off x="512024" y="1529763"/>
            <a:ext cx="38440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3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AFILIATIVO</a:t>
            </a:r>
            <a:b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  líderes, es necesario crear lazos entre los distintos miembros del grupo. Así, se consigue la armonía y colaboración entre ellos.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573" y="993140"/>
            <a:ext cx="3806190" cy="36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4998725" y="4407575"/>
            <a:ext cx="345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“¡Las personas son lo primero!”</a:t>
            </a:r>
            <a:endParaRPr b="0" i="0" sz="2400" u="none" cap="none" strike="noStrike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 rot="-612536">
            <a:off x="1211924" y="3668965"/>
            <a:ext cx="2467919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0099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 oportunidades para dar feedback positivo y evita el enfrentamiento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/>
        </p:nvSpPr>
        <p:spPr>
          <a:xfrm>
            <a:off x="512024" y="1529763"/>
            <a:ext cx="3844075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4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VISIONARIO </a:t>
            </a:r>
            <a:b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  líderes, es necesaria la motivación a sus equipos mediante una visión clara y emocionante. </a:t>
            </a:r>
            <a:b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413" y="1535748"/>
            <a:ext cx="3816350" cy="27668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5554595" y="4570135"/>
            <a:ext cx="2355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“¡Ven conmigo!”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 rot="-612536">
            <a:off x="1452880" y="3647441"/>
            <a:ext cx="2225040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A5A5A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objetivos pero deja libertad sobre cómo conseguirlos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/>
        </p:nvSpPr>
        <p:spPr>
          <a:xfrm>
            <a:off x="512024" y="1529763"/>
            <a:ext cx="3844075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5"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LIDERAZGO TIMONEL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  líderes, es marcar un rumbo y conseguir que se mantenga.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pone a sí mismo de ejemplo, por lo que busca actuar siempre como lo haría un modelo.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573" y="1535748"/>
            <a:ext cx="3806190" cy="253872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/>
          <p:nvPr/>
        </p:nvSpPr>
        <p:spPr>
          <a:xfrm>
            <a:off x="512023" y="331345"/>
            <a:ext cx="391406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PE" sz="13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TIPOS DE LIDERAZGO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4834573" y="4407575"/>
            <a:ext cx="38061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“Haz lo que yo hago. Si no puedes, ¡lo haré yo!”</a:t>
            </a:r>
            <a:endParaRPr b="0" i="0" sz="2400" u="none" cap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 rot="-612536">
            <a:off x="1452880" y="3647441"/>
            <a:ext cx="2225040" cy="10592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538CD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 con el ejemplo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